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7" r:id="rId3"/>
    <p:sldId id="266" r:id="rId4"/>
    <p:sldId id="265" r:id="rId5"/>
    <p:sldId id="269" r:id="rId6"/>
    <p:sldId id="267" r:id="rId7"/>
    <p:sldId id="270" r:id="rId8"/>
    <p:sldId id="262" r:id="rId9"/>
    <p:sldId id="271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120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17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0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92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2279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08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45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790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190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591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3898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9E2007-41D8-4927-878F-A9823D7DA24D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260CB-9DA4-4730-A6FC-96407D5726E7}" type="slidenum">
              <a:rPr lang="zh-CN" altLang="en-US" smtClean="0"/>
              <a:t>‹nº›</a:t>
            </a:fld>
            <a:endParaRPr lang="zh-CN" altLang="en-US"/>
          </a:p>
        </p:txBody>
      </p:sp>
      <p:sp>
        <p:nvSpPr>
          <p:cNvPr id="8" name="GSEDS_d46a6755_582db773_1_7">
            <a:extLst>
              <a:ext uri="{FF2B5EF4-FFF2-40B4-BE49-F238E27FC236}">
                <a16:creationId xmlns:a16="http://schemas.microsoft.com/office/drawing/2014/main" id="{9FB0D371-BCD5-CDDA-EC85-EEC5CCC1B661}"/>
              </a:ext>
            </a:extLst>
          </p:cNvPr>
          <p:cNvSpPr txBox="1">
            <a:spLocks noChangeAspect="1"/>
          </p:cNvSpPr>
          <p:nvPr userDrawn="1"/>
        </p:nvSpPr>
        <p:spPr>
          <a:xfrm rot="18900000">
            <a:off x="2169284" y="3028891"/>
            <a:ext cx="7853432" cy="800219"/>
          </a:xfrm>
          <a:prstGeom prst="rect">
            <a:avLst/>
          </a:prstGeom>
          <a:noFill/>
        </p:spPr>
        <p:txBody>
          <a:bodyPr vert="horz" wrap="none" rtlCol="0" anchor="ctr" anchorCtr="1">
            <a:spAutoFit/>
          </a:bodyPr>
          <a:lstStyle/>
          <a:p>
            <a:r>
              <a:rPr kumimoji="0" lang="pt-BR" sz="4600" b="0" i="0" u="none" normalizeH="0">
                <a:solidFill>
                  <a:srgbClr val="808080">
                    <a:alpha val="3137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413219  da hua  2024-04-20</a:t>
            </a:r>
          </a:p>
        </p:txBody>
      </p:sp>
    </p:spTree>
    <p:extLst>
      <p:ext uri="{BB962C8B-B14F-4D97-AF65-F5344CB8AC3E}">
        <p14:creationId xmlns:p14="http://schemas.microsoft.com/office/powerpoint/2010/main" val="242184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9109" b="6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250" y="0"/>
            <a:ext cx="1219225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40946" y="0"/>
            <a:ext cx="4732235" cy="6858000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88669" y="5919622"/>
            <a:ext cx="4216478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Product release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88669" y="3302754"/>
            <a:ext cx="1663908" cy="1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888669" y="3719361"/>
            <a:ext cx="4604085" cy="193899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altLang="zh-CN" sz="4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HTI-XC900</a:t>
            </a:r>
          </a:p>
          <a:p>
            <a:r>
              <a:rPr lang="en-US" altLang="zh-CN" sz="4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Dual-eyes 4K camera</a:t>
            </a:r>
          </a:p>
        </p:txBody>
      </p:sp>
      <p:sp>
        <p:nvSpPr>
          <p:cNvPr id="9" name="圆角矩形 8"/>
          <p:cNvSpPr/>
          <p:nvPr/>
        </p:nvSpPr>
        <p:spPr>
          <a:xfrm>
            <a:off x="6643888" y="3920328"/>
            <a:ext cx="3959196" cy="2337848"/>
          </a:xfrm>
          <a:prstGeom prst="roundRect">
            <a:avLst/>
          </a:prstGeom>
          <a:noFill/>
          <a:ln>
            <a:solidFill>
              <a:srgbClr val="9F9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-Product over view</a:t>
            </a: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-Product highlight</a:t>
            </a: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Product comparison</a:t>
            </a:r>
          </a:p>
          <a:p>
            <a:pPr algn="ctr">
              <a:lnSpc>
                <a:spcPct val="150000"/>
              </a:lnSpc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 Product application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1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9109" b="6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769264"/>
            <a:ext cx="12192000" cy="608873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zh-CN" altLang="en-US" dirty="0"/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807317"/>
              </p:ext>
            </p:extLst>
          </p:nvPr>
        </p:nvGraphicFramePr>
        <p:xfrm>
          <a:off x="0" y="769264"/>
          <a:ext cx="12192000" cy="60887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519386">
                  <a:extLst>
                    <a:ext uri="{9D8B030D-6E8A-4147-A177-3AD203B41FA5}">
                      <a16:colId xmlns:a16="http://schemas.microsoft.com/office/drawing/2014/main" val="30892676"/>
                    </a:ext>
                  </a:extLst>
                </a:gridCol>
                <a:gridCol w="4672614">
                  <a:extLst>
                    <a:ext uri="{9D8B030D-6E8A-4147-A177-3AD203B41FA5}">
                      <a16:colId xmlns:a16="http://schemas.microsoft.com/office/drawing/2014/main" val="296489128"/>
                    </a:ext>
                  </a:extLst>
                </a:gridCol>
              </a:tblGrid>
              <a:tr h="6088736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altLang="zh-CN" dirty="0"/>
                        <a:t>Product highlight</a:t>
                      </a:r>
                      <a:r>
                        <a:rPr lang="zh-CN" altLang="en-US" dirty="0"/>
                        <a:t>：</a:t>
                      </a:r>
                      <a:endParaRPr lang="en-US" altLang="zh-CN" dirty="0"/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baseline="0" dirty="0"/>
                        <a:t>Dual eyes, one 4K PTZ tracking lens, and one HD panoramic lens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baseline="0" dirty="0"/>
                        <a:t>2. Support multiple intelligent recognition and tracking technologies, including facial tracking, portrait tracking, and voice tracking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baseline="0" dirty="0"/>
                        <a:t>3. Rotate the pan tilt at a large angle, with a large number of preset positions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baseline="0" dirty="0"/>
                        <a:t>4. Support network control, serial protocol control (RS232), and infrared remote control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baseline="0" dirty="0"/>
                        <a:t>5. Multiple USB and HDMI modes for 4k output</a:t>
                      </a:r>
                    </a:p>
                    <a:p>
                      <a:pPr marL="285750" indent="-285750">
                        <a:lnSpc>
                          <a:spcPct val="20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US" altLang="zh-CN" baseline="0" dirty="0"/>
                        <a:t>6. Compatible with conference platform like Teams</a:t>
                      </a:r>
                      <a:r>
                        <a:rPr lang="zh-CN" altLang="en-US" baseline="0" dirty="0"/>
                        <a:t>，</a:t>
                      </a:r>
                      <a:r>
                        <a:rPr lang="en-US" altLang="zh-CN" baseline="0" dirty="0"/>
                        <a:t>Zoom</a:t>
                      </a:r>
                      <a:r>
                        <a:rPr lang="zh-CN" altLang="en-US" baseline="0" dirty="0"/>
                        <a:t>，</a:t>
                      </a:r>
                      <a:r>
                        <a:rPr lang="en-US" altLang="zh-CN" baseline="0" dirty="0" err="1"/>
                        <a:t>Webex</a:t>
                      </a:r>
                      <a:r>
                        <a:rPr lang="zh-CN" altLang="en-US" baseline="0" dirty="0"/>
                        <a:t>，</a:t>
                      </a:r>
                      <a:r>
                        <a:rPr lang="en-US" altLang="zh-CN" baseline="0" dirty="0"/>
                        <a:t>google meeting, etc.</a:t>
                      </a:r>
                      <a:endParaRPr lang="en-US" altLang="zh-C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200000"/>
                        </a:lnSpc>
                        <a:buNone/>
                      </a:pPr>
                      <a:endParaRPr lang="zh-CN" altLang="en-U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2882772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0" y="0"/>
            <a:ext cx="9237306" cy="76926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标题 1"/>
          <p:cNvSpPr txBox="1">
            <a:spLocks/>
          </p:cNvSpPr>
          <p:nvPr/>
        </p:nvSpPr>
        <p:spPr>
          <a:xfrm>
            <a:off x="398094" y="123022"/>
            <a:ext cx="566218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overview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237306" y="0"/>
            <a:ext cx="2954694" cy="76926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2361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9109" b="6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769264"/>
            <a:ext cx="12192000" cy="608873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237306" cy="76926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398094" y="123022"/>
            <a:ext cx="566218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highlight</a:t>
            </a:r>
          </a:p>
        </p:txBody>
      </p:sp>
      <p:sp>
        <p:nvSpPr>
          <p:cNvPr id="18" name="矩形 17"/>
          <p:cNvSpPr/>
          <p:nvPr/>
        </p:nvSpPr>
        <p:spPr>
          <a:xfrm>
            <a:off x="9237306" y="0"/>
            <a:ext cx="2954694" cy="76926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6329" y="907586"/>
            <a:ext cx="6676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New PTZ and dual-eyes camera hardware design</a:t>
            </a:r>
          </a:p>
          <a:p>
            <a:r>
              <a:rPr lang="en-US" altLang="zh-CN" sz="2000" b="1" dirty="0"/>
              <a:t>-- capture the best picture of participants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136" y="1415506"/>
            <a:ext cx="8679988" cy="5796319"/>
          </a:xfrm>
          <a:prstGeom prst="rect">
            <a:avLst/>
          </a:prstGeom>
        </p:spPr>
      </p:pic>
      <p:cxnSp>
        <p:nvCxnSpPr>
          <p:cNvPr id="7" name="肘形连接符 6"/>
          <p:cNvCxnSpPr/>
          <p:nvPr/>
        </p:nvCxnSpPr>
        <p:spPr>
          <a:xfrm rot="10800000" flipV="1">
            <a:off x="4858351" y="2489997"/>
            <a:ext cx="2759959" cy="633729"/>
          </a:xfrm>
          <a:prstGeom prst="bentConnector3">
            <a:avLst>
              <a:gd name="adj1" fmla="val 4807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肘形连接符 19"/>
          <p:cNvCxnSpPr/>
          <p:nvPr/>
        </p:nvCxnSpPr>
        <p:spPr>
          <a:xfrm rot="10800000">
            <a:off x="4858351" y="3123727"/>
            <a:ext cx="2882979" cy="284020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/>
        </p:nvCxnSpPr>
        <p:spPr>
          <a:xfrm rot="10800000">
            <a:off x="6460633" y="2019415"/>
            <a:ext cx="1864044" cy="210246"/>
          </a:xfrm>
          <a:prstGeom prst="bentConnector3">
            <a:avLst>
              <a:gd name="adj1" fmla="val -483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 flipH="1" flipV="1">
            <a:off x="4953740" y="5175682"/>
            <a:ext cx="3249227" cy="443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160794" y="5000737"/>
            <a:ext cx="4846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PTZ ability to cover large room</a:t>
            </a:r>
          </a:p>
          <a:p>
            <a:r>
              <a:rPr lang="en-US" altLang="zh-CN" dirty="0"/>
              <a:t>±110° pan, ±30°Tilt, 12 optical</a:t>
            </a:r>
            <a:r>
              <a:rPr lang="zh-CN" altLang="en-US" dirty="0"/>
              <a:t>*</a:t>
            </a:r>
            <a:r>
              <a:rPr lang="en-US" altLang="zh-CN" dirty="0"/>
              <a:t>15 digital zoom</a:t>
            </a:r>
          </a:p>
          <a:p>
            <a:endParaRPr lang="zh-CN" altLang="en-US" dirty="0"/>
          </a:p>
        </p:txBody>
      </p:sp>
      <p:sp>
        <p:nvSpPr>
          <p:cNvPr id="54" name="文本框 53"/>
          <p:cNvSpPr txBox="1"/>
          <p:nvPr/>
        </p:nvSpPr>
        <p:spPr>
          <a:xfrm>
            <a:off x="37775" y="1810513"/>
            <a:ext cx="6385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dirty="0"/>
              <a:t>8.51MP high-quality SONY CMOS, support 4k@30fps video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60" name="文本框 59"/>
          <p:cNvSpPr txBox="1"/>
          <p:nvPr/>
        </p:nvSpPr>
        <p:spPr>
          <a:xfrm>
            <a:off x="160794" y="2365183"/>
            <a:ext cx="469755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B050"/>
                </a:solidFill>
              </a:rPr>
              <a:t>Dual-lens camera, tracking lens + panoramic lens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Not only provides two screen options, but it also ensures more accurate voice  + image positioning,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36146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9109" b="6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769264"/>
            <a:ext cx="12192000" cy="608873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237306" cy="76926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398094" y="123022"/>
            <a:ext cx="566218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highlight</a:t>
            </a:r>
          </a:p>
        </p:txBody>
      </p:sp>
      <p:sp>
        <p:nvSpPr>
          <p:cNvPr id="18" name="矩形 17"/>
          <p:cNvSpPr/>
          <p:nvPr/>
        </p:nvSpPr>
        <p:spPr>
          <a:xfrm>
            <a:off x="9237306" y="0"/>
            <a:ext cx="2954694" cy="76926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0" y="886135"/>
            <a:ext cx="592130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Advanced voice tracking software function</a:t>
            </a:r>
          </a:p>
          <a:p>
            <a:r>
              <a:rPr lang="en-US" altLang="zh-CN" b="1" dirty="0"/>
              <a:t>--Design the tracking mode by your own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B050"/>
                </a:solidFill>
              </a:rPr>
              <a:t>Adjustable voice detection time </a:t>
            </a:r>
            <a:r>
              <a:rPr lang="en-US" altLang="zh-CN" sz="1600" dirty="0"/>
              <a:t>up to 0.5s, which works with tracking sensitivity mode can help user to find solution for different conference requirement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Customized </a:t>
            </a:r>
            <a:r>
              <a:rPr lang="en-US" altLang="zh-CN" sz="1600" dirty="0">
                <a:solidFill>
                  <a:srgbClr val="00B050"/>
                </a:solidFill>
              </a:rPr>
              <a:t>close-up holding time </a:t>
            </a:r>
            <a:r>
              <a:rPr lang="en-US" altLang="zh-CN" sz="1600" dirty="0"/>
              <a:t>from 1-3 seconds, </a:t>
            </a:r>
          </a:p>
          <a:p>
            <a:pPr>
              <a:lnSpc>
                <a:spcPct val="150000"/>
              </a:lnSpc>
            </a:pPr>
            <a:r>
              <a:rPr lang="en-US" altLang="zh-CN" sz="1600" dirty="0"/>
              <a:t>Whether you are an active performer or a standing lecturer, XC900 can maintain the capture of you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altLang="zh-CN" sz="1600" b="1" dirty="0">
                <a:solidFill>
                  <a:srgbClr val="00B050"/>
                </a:solidFill>
              </a:rPr>
              <a:t>Panorama mode </a:t>
            </a:r>
            <a:r>
              <a:rPr lang="en-GB" altLang="zh-CN" sz="1600" dirty="0"/>
              <a:t>and time setting designed for conference manager, camera will automatically return to full view when people stop talking </a:t>
            </a:r>
            <a:r>
              <a:rPr lang="en-US" altLang="zh-CN" sz="1600" dirty="0"/>
              <a:t>within your limited time frame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Support </a:t>
            </a:r>
            <a:r>
              <a:rPr lang="en-US" altLang="zh-CN" sz="1600" b="1" dirty="0">
                <a:solidFill>
                  <a:srgbClr val="00B050"/>
                </a:solidFill>
              </a:rPr>
              <a:t>10 voice tracking mask area</a:t>
            </a:r>
            <a:r>
              <a:rPr lang="en-US" altLang="zh-CN" sz="1600" dirty="0"/>
              <a:t>, you can simply draw a box in the screen of full-view camera to complete the settings, which helps to avoid the area you don’t want to be track</a:t>
            </a:r>
            <a:endParaRPr lang="zh-CN" altLang="en-US" sz="1600" dirty="0"/>
          </a:p>
          <a:p>
            <a:pPr>
              <a:lnSpc>
                <a:spcPct val="150000"/>
              </a:lnSpc>
            </a:pPr>
            <a:endParaRPr lang="en-US" altLang="zh-CN" sz="1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7018" t="9512" r="45880" b="23019"/>
          <a:stretch/>
        </p:blipFill>
        <p:spPr>
          <a:xfrm>
            <a:off x="7727443" y="1009157"/>
            <a:ext cx="3585776" cy="2897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307" y="4026763"/>
            <a:ext cx="6270693" cy="271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866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9109" b="6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769264"/>
            <a:ext cx="12192000" cy="608873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237306" cy="76926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398094" y="123022"/>
            <a:ext cx="566218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highlight</a:t>
            </a:r>
          </a:p>
        </p:txBody>
      </p:sp>
      <p:sp>
        <p:nvSpPr>
          <p:cNvPr id="18" name="矩形 17"/>
          <p:cNvSpPr/>
          <p:nvPr/>
        </p:nvSpPr>
        <p:spPr>
          <a:xfrm>
            <a:off x="9237306" y="0"/>
            <a:ext cx="2954694" cy="76926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98094" y="1466018"/>
            <a:ext cx="5800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Auto framing for multi-participants meeting, using </a:t>
            </a:r>
            <a:r>
              <a:rPr lang="en-US" altLang="zh-CN" dirty="0">
                <a:solidFill>
                  <a:srgbClr val="00B050"/>
                </a:solidFill>
              </a:rPr>
              <a:t>human image recognition </a:t>
            </a:r>
            <a:r>
              <a:rPr lang="en-US" altLang="zh-CN" dirty="0"/>
              <a:t>and location data from full-view camera to catch all participants in the picture at the middle from video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66329" y="907586"/>
            <a:ext cx="6676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Multiple human face recognition application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r="13301"/>
          <a:stretch/>
        </p:blipFill>
        <p:spPr>
          <a:xfrm>
            <a:off x="7109322" y="769265"/>
            <a:ext cx="5082678" cy="36667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787" y="4436044"/>
            <a:ext cx="4324921" cy="2421956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98094" y="4162009"/>
            <a:ext cx="5800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Speaker tracking, </a:t>
            </a:r>
            <a:r>
              <a:rPr lang="en-US" altLang="zh-CN" dirty="0">
                <a:solidFill>
                  <a:srgbClr val="00B050"/>
                </a:solidFill>
              </a:rPr>
              <a:t>using human face to focus on speakers</a:t>
            </a:r>
            <a:r>
              <a:rPr lang="en-US" altLang="zh-CN" dirty="0"/>
              <a:t> on the podium, eliminating interference caused by voice tracking, more stable and smooth tracking experience </a:t>
            </a:r>
          </a:p>
        </p:txBody>
      </p:sp>
      <p:cxnSp>
        <p:nvCxnSpPr>
          <p:cNvPr id="9" name="肘形连接符 8"/>
          <p:cNvCxnSpPr>
            <a:stCxn id="6" idx="1"/>
            <a:endCxn id="5" idx="3"/>
          </p:cNvCxnSpPr>
          <p:nvPr/>
        </p:nvCxnSpPr>
        <p:spPr>
          <a:xfrm rot="10800000">
            <a:off x="6198820" y="2343181"/>
            <a:ext cx="910503" cy="25947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肘形连接符 20"/>
          <p:cNvCxnSpPr>
            <a:stCxn id="7" idx="1"/>
            <a:endCxn id="20" idx="3"/>
          </p:cNvCxnSpPr>
          <p:nvPr/>
        </p:nvCxnSpPr>
        <p:spPr>
          <a:xfrm rot="10800000">
            <a:off x="6198819" y="5039172"/>
            <a:ext cx="1629968" cy="6078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657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9109" b="6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769264"/>
            <a:ext cx="12192000" cy="608873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237306" cy="76926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398094" y="123022"/>
            <a:ext cx="5662182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highlight</a:t>
            </a:r>
          </a:p>
        </p:txBody>
      </p:sp>
      <p:sp>
        <p:nvSpPr>
          <p:cNvPr id="18" name="矩形 17"/>
          <p:cNvSpPr/>
          <p:nvPr/>
        </p:nvSpPr>
        <p:spPr>
          <a:xfrm>
            <a:off x="9237306" y="0"/>
            <a:ext cx="2954694" cy="76926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480" y="760092"/>
            <a:ext cx="3730250" cy="29461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5250" y="3775229"/>
            <a:ext cx="3743480" cy="306242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7168" y="3582294"/>
            <a:ext cx="636249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zh-CN" dirty="0"/>
              <a:t>Supports multiple control protocols: VISCA standard camera control protocol</a:t>
            </a:r>
          </a:p>
          <a:p>
            <a:pPr>
              <a:lnSpc>
                <a:spcPct val="150000"/>
              </a:lnSpc>
            </a:pPr>
            <a:r>
              <a:rPr lang="en-GB" altLang="zh-CN" dirty="0"/>
              <a:t>PELCO-D/P, supporting integration with video matrix system</a:t>
            </a:r>
          </a:p>
          <a:p>
            <a:pPr>
              <a:lnSpc>
                <a:spcPct val="150000"/>
              </a:lnSpc>
            </a:pPr>
            <a:r>
              <a:rPr lang="en-GB" altLang="zh-CN" dirty="0"/>
              <a:t>Support the adjustment of multiple Baud, taking into account the data transmission rate and accuracy</a:t>
            </a:r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717168" y="1636202"/>
            <a:ext cx="5800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Support for customize  focus mode, area, and speed.</a:t>
            </a:r>
          </a:p>
          <a:p>
            <a:pPr>
              <a:lnSpc>
                <a:spcPct val="150000"/>
              </a:lnSpc>
            </a:pPr>
            <a:r>
              <a:rPr lang="en-US" altLang="zh-CN" dirty="0"/>
              <a:t>Support </a:t>
            </a:r>
            <a:r>
              <a:rPr lang="en-US" altLang="zh-CN" dirty="0">
                <a:solidFill>
                  <a:srgbClr val="00B050"/>
                </a:solidFill>
              </a:rPr>
              <a:t>254 presets </a:t>
            </a:r>
            <a:r>
              <a:rPr lang="en-US" altLang="zh-CN" dirty="0"/>
              <a:t>controlled on website or 10 presets on remote controller; one click wake up within 1 sec. suitable for performance. 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66329" y="907586"/>
            <a:ext cx="66760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/>
              <a:t>Fast, flexible, and comprehensive screen selection under simple control</a:t>
            </a:r>
          </a:p>
        </p:txBody>
      </p:sp>
    </p:spTree>
    <p:extLst>
      <p:ext uri="{BB962C8B-B14F-4D97-AF65-F5344CB8AC3E}">
        <p14:creationId xmlns:p14="http://schemas.microsoft.com/office/powerpoint/2010/main" val="3469467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9109" b="6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769264"/>
            <a:ext cx="12192000" cy="608873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237306" cy="76926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398094" y="123022"/>
            <a:ext cx="7449766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application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237306" y="0"/>
            <a:ext cx="2954694" cy="76926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-200" t="16093" b="15772"/>
          <a:stretch/>
        </p:blipFill>
        <p:spPr>
          <a:xfrm>
            <a:off x="4606055" y="2507529"/>
            <a:ext cx="7585945" cy="26122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9262" y="1538528"/>
            <a:ext cx="10673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Large-middle room conference--single speaker--focus on the speaker and combine with automatic voice activated switching on meeting software to provide a more focused remote meeting----improve meeting efficiency—create more value for enterprise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639262" y="5197085"/>
            <a:ext cx="110348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Large-middle room conference-- Multi person discussion, keep all participants in the picture or select the main speaker to tracking, everyone feel strong sense of participation—better working experience -- higher employee satisfaction--more reasonable talent exploration and retention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639262" y="886135"/>
            <a:ext cx="335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For enterprise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47664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9109" b="6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769264"/>
            <a:ext cx="12192000" cy="608873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237306" cy="76926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398094" y="123022"/>
            <a:ext cx="7449766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application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237306" y="0"/>
            <a:ext cx="2954694" cy="76926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1026" name="Picture 2" descr="https://huddlecamhd.com/wp-content/uploads/2019/10/Zoom-Video-Conferencing-Auto-Tracking-Camera-768x4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052" y="985359"/>
            <a:ext cx="5135948" cy="2909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98487" y="1578454"/>
            <a:ext cx="6152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Hybrid teaching---- teacher tracking----lecture recording----expand lecture value----create more profit for university and school</a:t>
            </a:r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398094" y="886135"/>
            <a:ext cx="335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For education</a:t>
            </a:r>
            <a:endParaRPr lang="zh-CN" altLang="en-US" sz="2800" b="1" dirty="0"/>
          </a:p>
        </p:txBody>
      </p:sp>
      <p:sp>
        <p:nvSpPr>
          <p:cNvPr id="12" name="文本框 11"/>
          <p:cNvSpPr txBox="1"/>
          <p:nvPr/>
        </p:nvSpPr>
        <p:spPr>
          <a:xfrm>
            <a:off x="498487" y="4190756"/>
            <a:ext cx="4652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Lecture live stream----emphasize lecturer and avoiding environmental interference----ideal experience for lecturer and audience----A more popular speech space----Wider knowledge dissemination and greater benefits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027" y="3952828"/>
            <a:ext cx="6563973" cy="296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62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" t="9109" b="6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0" y="769264"/>
            <a:ext cx="12192000" cy="6088736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0" y="0"/>
            <a:ext cx="9237306" cy="76926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标题 1"/>
          <p:cNvSpPr txBox="1">
            <a:spLocks/>
          </p:cNvSpPr>
          <p:nvPr/>
        </p:nvSpPr>
        <p:spPr>
          <a:xfrm>
            <a:off x="398094" y="123022"/>
            <a:ext cx="7449766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Product application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237306" y="0"/>
            <a:ext cx="2954694" cy="769264"/>
          </a:xfrm>
          <a:prstGeom prst="rect">
            <a:avLst/>
          </a:prstGeom>
          <a:solidFill>
            <a:srgbClr val="C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39262" y="886135"/>
            <a:ext cx="335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/>
              <a:t>For Church</a:t>
            </a:r>
            <a:endParaRPr lang="zh-CN" altLang="en-US" sz="2800" b="1" dirty="0"/>
          </a:p>
        </p:txBody>
      </p:sp>
      <p:sp>
        <p:nvSpPr>
          <p:cNvPr id="9" name="文本框 8"/>
          <p:cNvSpPr txBox="1"/>
          <p:nvPr/>
        </p:nvSpPr>
        <p:spPr>
          <a:xfrm>
            <a:off x="729446" y="2178619"/>
            <a:ext cx="5591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Church services live-streaming</a:t>
            </a:r>
          </a:p>
          <a:p>
            <a:r>
              <a:rPr lang="en-US" altLang="zh-CN" dirty="0"/>
              <a:t>----allows churches to reach a larger audience and connect with those who are unable to attend service in person</a:t>
            </a:r>
          </a:p>
          <a:p>
            <a:r>
              <a:rPr lang="en-US" altLang="zh-CN" dirty="0"/>
              <a:t>----ease control for camera view, high quality image</a:t>
            </a:r>
          </a:p>
          <a:p>
            <a:r>
              <a:rPr lang="en-US" altLang="zh-CN" dirty="0"/>
              <a:t>----The most realistic picture broadcast</a:t>
            </a:r>
          </a:p>
          <a:p>
            <a:r>
              <a:rPr lang="en-US" altLang="zh-CN" dirty="0"/>
              <a:t>----Better Church service, better reputation, better religious spreading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487" y="4374236"/>
            <a:ext cx="5141513" cy="248376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117" y="769264"/>
            <a:ext cx="4311883" cy="2204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491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1666</TotalTime>
  <Words>670</Words>
  <Application>Microsoft Office PowerPoint</Application>
  <PresentationFormat>Widescreen</PresentationFormat>
  <Paragraphs>66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6" baseType="lpstr">
      <vt:lpstr>等线</vt:lpstr>
      <vt:lpstr>等线 Light</vt:lpstr>
      <vt:lpstr>微软雅黑</vt:lpstr>
      <vt:lpstr>宋体</vt:lpstr>
      <vt:lpstr>微软雅黑 Light</vt:lpstr>
      <vt:lpstr>Arial</vt:lpstr>
      <vt:lpstr>Office 主题​​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蒋汇涛</dc:creator>
  <cp:lastModifiedBy>Thiago Valadao</cp:lastModifiedBy>
  <cp:revision>66</cp:revision>
  <dcterms:created xsi:type="dcterms:W3CDTF">2023-07-06T07:08:55Z</dcterms:created>
  <dcterms:modified xsi:type="dcterms:W3CDTF">2024-04-19T18:59:29Z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SEDS_TWMT">
    <vt:lpwstr>d46a6755_b77b54e0_582db773b1ab1f91673361b58cc78257b437b78358735b34cbb53205a6dc9b17</vt:lpwstr>
  </property>
  <property fmtid="{D5CDD505-2E9C-101B-9397-08002B2CF9AE}" pid="3" name="GSEDS_HWMT_d46a6755">
    <vt:lpwstr>f244d544_mFV3xj84Jik3N8pOlHv4p+Ke8T4=_8QYrr1ZJWlFHI9pNkxri/fGTJqfBCYivEh31xn3Y1PTN1pzCwOIPfg7mDdgaMPsaaBiuf47b6onHjK0KZxg6Xg==_29cfd5c0</vt:lpwstr>
  </property>
</Properties>
</file>